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DZ Gamer11" userId="44124b9ff5bd0553" providerId="LiveId" clId="{74E9845E-6277-4404-8467-E538249CA6E9}"/>
    <pc:docChg chg="undo custSel modSld">
      <pc:chgData name="BDZ Gamer11" userId="44124b9ff5bd0553" providerId="LiveId" clId="{74E9845E-6277-4404-8467-E538249CA6E9}" dt="2023-10-06T22:16:46.375" v="9" actId="171"/>
      <pc:docMkLst>
        <pc:docMk/>
      </pc:docMkLst>
      <pc:sldChg chg="modSp mod">
        <pc:chgData name="BDZ Gamer11" userId="44124b9ff5bd0553" providerId="LiveId" clId="{74E9845E-6277-4404-8467-E538249CA6E9}" dt="2023-10-06T22:16:46.375" v="9" actId="171"/>
        <pc:sldMkLst>
          <pc:docMk/>
          <pc:sldMk cId="1243785424" sldId="257"/>
        </pc:sldMkLst>
        <pc:picChg chg="mod ord">
          <ac:chgData name="BDZ Gamer11" userId="44124b9ff5bd0553" providerId="LiveId" clId="{74E9845E-6277-4404-8467-E538249CA6E9}" dt="2023-10-06T22:16:46.375" v="9" actId="171"/>
          <ac:picMkLst>
            <pc:docMk/>
            <pc:sldMk cId="1243785424" sldId="257"/>
            <ac:picMk id="4" creationId="{00000000-0000-0000-0000-000000000000}"/>
          </ac:picMkLst>
        </pc:picChg>
        <pc:picChg chg="mod">
          <ac:chgData name="BDZ Gamer11" userId="44124b9ff5bd0553" providerId="LiveId" clId="{74E9845E-6277-4404-8467-E538249CA6E9}" dt="2023-10-06T22:16:23.886" v="7" actId="1076"/>
          <ac:picMkLst>
            <pc:docMk/>
            <pc:sldMk cId="1243785424" sldId="257"/>
            <ac:picMk id="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6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58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38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46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96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720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5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3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26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683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646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9F01-DE70-421D-913C-5540CBA8C3E6}" type="datetimeFigureOut">
              <a:rPr lang="pt-BR" smtClean="0"/>
              <a:t>06/10/2023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99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7" y="919321"/>
            <a:ext cx="2652916" cy="1551956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6977" y="3194465"/>
            <a:ext cx="6691254" cy="1320997"/>
          </a:xfrm>
        </p:spPr>
        <p:txBody>
          <a:bodyPr anchor="b">
            <a:normAutofit/>
          </a:bodyPr>
          <a:lstStyle/>
          <a:p>
            <a:pPr algn="l"/>
            <a:r>
              <a:rPr lang="pt-BR" sz="2800"/>
              <a:t>FUNDAMENTOS DE INFORMÁTICA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6977" y="5142305"/>
            <a:ext cx="5490973" cy="753165"/>
          </a:xfrm>
        </p:spPr>
        <p:txBody>
          <a:bodyPr anchor="t">
            <a:normAutofit/>
          </a:bodyPr>
          <a:lstStyle/>
          <a:p>
            <a:pPr algn="l"/>
            <a:r>
              <a:rPr lang="pt-BR" dirty="0"/>
              <a:t>Prof. Me. Matheus </a:t>
            </a:r>
            <a:r>
              <a:rPr lang="pt-BR" dirty="0" err="1"/>
              <a:t>Raffael</a:t>
            </a:r>
            <a:r>
              <a:rPr lang="pt-BR" dirty="0"/>
              <a:t> Simon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66977" y="2353635"/>
            <a:ext cx="6691254" cy="132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900" dirty="0"/>
              <a:t>TECNOLOGIA EM ANÁLISE E DESENVOLVIMENTO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150932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Padrões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2450303"/>
            <a:ext cx="6599373" cy="34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3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Tipos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Possui dois tipos:</a:t>
            </a:r>
          </a:p>
          <a:p>
            <a:r>
              <a:rPr lang="pt-BR" sz="2500" dirty="0"/>
              <a:t>AT</a:t>
            </a:r>
          </a:p>
          <a:p>
            <a:r>
              <a:rPr lang="pt-BR" sz="2500" dirty="0"/>
              <a:t>ATX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83651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Tipos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Possui dois tipos:</a:t>
            </a:r>
          </a:p>
          <a:p>
            <a:r>
              <a:rPr lang="pt-BR" sz="2500" dirty="0"/>
              <a:t>AT: (</a:t>
            </a:r>
            <a:r>
              <a:rPr lang="pt-BR" sz="2500" dirty="0" err="1"/>
              <a:t>Advanced</a:t>
            </a:r>
            <a:r>
              <a:rPr lang="pt-BR" sz="2500" dirty="0"/>
              <a:t> Technology) trata-se de um tipo de placa mãe já antiga. Uso de 1983~1996. </a:t>
            </a:r>
          </a:p>
          <a:p>
            <a:r>
              <a:rPr lang="pt-BR" sz="2500" dirty="0"/>
              <a:t>Um dos fatos que contribuíram para seu desuso foi o espaço interno </a:t>
            </a:r>
            <a:r>
              <a:rPr lang="pt-BR" sz="2500" dirty="0" err="1"/>
              <a:t>reduszido</a:t>
            </a:r>
            <a:r>
              <a:rPr lang="pt-BR" sz="2500" dirty="0"/>
              <a:t>, que com a instalação de vários cabos do computador dificultavam a circulação de ar, causando superaquecimento.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06528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Tipos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94" y="301542"/>
            <a:ext cx="7648180" cy="63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3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Tipos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Possui dois tipos:</a:t>
            </a:r>
          </a:p>
          <a:p>
            <a:r>
              <a:rPr lang="pt-BR" sz="2500" dirty="0"/>
              <a:t>ATX: (</a:t>
            </a:r>
            <a:r>
              <a:rPr lang="pt-BR" sz="2500" dirty="0" err="1"/>
              <a:t>Advanced</a:t>
            </a:r>
            <a:r>
              <a:rPr lang="pt-BR" sz="2500" dirty="0"/>
              <a:t> Technology </a:t>
            </a:r>
            <a:r>
              <a:rPr lang="pt-BR" sz="2500" dirty="0" err="1"/>
              <a:t>Extended</a:t>
            </a:r>
            <a:r>
              <a:rPr lang="pt-BR" sz="2500" dirty="0"/>
              <a:t>) é um AT aperfeiçoado. Seu objetivo era solucionar os problemas do padrão AT.</a:t>
            </a:r>
          </a:p>
          <a:p>
            <a:r>
              <a:rPr lang="pt-BR" sz="2500" dirty="0"/>
              <a:t>Um dos principais desenvolvedores foi a </a:t>
            </a:r>
            <a:r>
              <a:rPr lang="pt-BR" sz="2500" dirty="0" err="1"/>
              <a:t>intel</a:t>
            </a:r>
            <a:r>
              <a:rPr lang="pt-BR" sz="2500" dirty="0"/>
              <a:t>.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5394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Tipos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ATX.</a:t>
            </a:r>
          </a:p>
          <a:p>
            <a:r>
              <a:rPr lang="pt-BR" sz="2500" dirty="0"/>
              <a:t>Possui maior espaço. + ventilação.</a:t>
            </a:r>
          </a:p>
          <a:p>
            <a:r>
              <a:rPr lang="pt-BR" sz="2500" dirty="0"/>
              <a:t>Conectores menores (teclado e mouse) </a:t>
            </a:r>
            <a:r>
              <a:rPr lang="pt-BR" sz="2500" dirty="0" err="1"/>
              <a:t>very</a:t>
            </a:r>
            <a:r>
              <a:rPr lang="pt-BR" sz="2500" dirty="0"/>
              <a:t> </a:t>
            </a:r>
            <a:r>
              <a:rPr lang="pt-BR" sz="2500" dirty="0" err="1"/>
              <a:t>old</a:t>
            </a:r>
            <a:r>
              <a:rPr lang="pt-BR" sz="2500" dirty="0"/>
              <a:t>!</a:t>
            </a:r>
          </a:p>
          <a:p>
            <a:r>
              <a:rPr lang="pt-BR" sz="2500" dirty="0"/>
              <a:t>Melhor desenho.</a:t>
            </a:r>
          </a:p>
          <a:p>
            <a:r>
              <a:rPr lang="pt-BR" sz="2500" dirty="0"/>
              <a:t>Melhor alimentação de energia.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99376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Tipos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ATX.</a:t>
            </a:r>
          </a:p>
          <a:p>
            <a:r>
              <a:rPr lang="pt-BR" sz="2500" dirty="0"/>
              <a:t>Possui maior espaço. + ventilação.</a:t>
            </a:r>
          </a:p>
          <a:p>
            <a:r>
              <a:rPr lang="pt-BR" sz="2500" dirty="0"/>
              <a:t>Conectores menores (teclado e mouse) </a:t>
            </a:r>
            <a:r>
              <a:rPr lang="pt-BR" sz="2500" dirty="0" err="1"/>
              <a:t>very</a:t>
            </a:r>
            <a:r>
              <a:rPr lang="pt-BR" sz="2500" dirty="0"/>
              <a:t> </a:t>
            </a:r>
            <a:r>
              <a:rPr lang="pt-BR" sz="2500" dirty="0" err="1"/>
              <a:t>old</a:t>
            </a:r>
            <a:r>
              <a:rPr lang="pt-BR" sz="2500" dirty="0"/>
              <a:t>!</a:t>
            </a:r>
          </a:p>
          <a:p>
            <a:r>
              <a:rPr lang="pt-BR" sz="2500" dirty="0"/>
              <a:t>Melhor desenho.</a:t>
            </a:r>
          </a:p>
          <a:p>
            <a:r>
              <a:rPr lang="pt-BR" sz="2500" dirty="0"/>
              <a:t>Melhor alimentação de energia.</a:t>
            </a:r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8" y="334941"/>
            <a:ext cx="8595221" cy="628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7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Tipos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ATX.</a:t>
            </a:r>
          </a:p>
          <a:p>
            <a:r>
              <a:rPr lang="pt-BR" sz="2500" dirty="0"/>
              <a:t>Possui maior espaço. + ventilação.</a:t>
            </a:r>
          </a:p>
          <a:p>
            <a:r>
              <a:rPr lang="pt-BR" sz="2500" dirty="0"/>
              <a:t>Conectores menores (teclado e mouse) </a:t>
            </a:r>
            <a:r>
              <a:rPr lang="pt-BR" sz="2500" dirty="0" err="1"/>
              <a:t>very</a:t>
            </a:r>
            <a:r>
              <a:rPr lang="pt-BR" sz="2500" dirty="0"/>
              <a:t> </a:t>
            </a:r>
            <a:r>
              <a:rPr lang="pt-BR" sz="2500" dirty="0" err="1"/>
              <a:t>old</a:t>
            </a:r>
            <a:r>
              <a:rPr lang="pt-BR" sz="2500" dirty="0"/>
              <a:t>!</a:t>
            </a:r>
          </a:p>
          <a:p>
            <a:r>
              <a:rPr lang="pt-BR" sz="2500" dirty="0"/>
              <a:t>Melhor desenho.</a:t>
            </a:r>
          </a:p>
          <a:p>
            <a:r>
              <a:rPr lang="pt-BR" sz="2500" dirty="0"/>
              <a:t>Melhor alimentação de energia.</a:t>
            </a:r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1" y="1279974"/>
            <a:ext cx="8283658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0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Barramentos ou Slots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É a interface física e lógica por onde um periférico se comunica com o restante do sistema.</a:t>
            </a:r>
          </a:p>
          <a:p>
            <a:r>
              <a:rPr lang="pt-BR" sz="2500" dirty="0"/>
              <a:t>É um espaço reservado na placa mãe, para que o usuário possa adicionar </a:t>
            </a:r>
            <a:r>
              <a:rPr lang="pt-BR" sz="2500" dirty="0" err="1"/>
              <a:t>devices</a:t>
            </a:r>
            <a:r>
              <a:rPr lang="pt-BR" sz="2500" dirty="0"/>
              <a:t> ao seu gosto (e bolso).</a:t>
            </a:r>
          </a:p>
          <a:p>
            <a:r>
              <a:rPr lang="pt-BR" sz="2500" dirty="0"/>
              <a:t>Inclui memória, chipset, placas de expansão, GPU...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47563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Barramentos ou Slots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500" dirty="0"/>
              <a:t>A maior parte dos sinais digitais que compõem os barramentos são originados no próprio microprocessador, a partir dos seus três barramentos básicos:</a:t>
            </a:r>
          </a:p>
          <a:p>
            <a:r>
              <a:rPr lang="pt-BR" sz="2500" dirty="0"/>
              <a:t>Barramento de dados: enviar e receber dados entre memória e periféricos.</a:t>
            </a:r>
          </a:p>
          <a:p>
            <a:r>
              <a:rPr lang="pt-BR" sz="2500" dirty="0"/>
              <a:t>Barramento de endereços: identificar qual interface deseja transmitir ou receber dados.</a:t>
            </a:r>
          </a:p>
          <a:p>
            <a:r>
              <a:rPr lang="pt-BR" sz="2500" dirty="0"/>
              <a:t>Barramento de controle: controla o trafego de dados. 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68321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5031858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Placa-Mãe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95" y="2027366"/>
            <a:ext cx="3846289" cy="364300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639" y="3989635"/>
            <a:ext cx="712341" cy="76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85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Barramentos ou Slots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500" dirty="0"/>
              <a:t>A maior parte dos sinais digitais que compõem os barramentos são originados no próprio microprocessador, a partir dos seus três barramentos básicos:</a:t>
            </a:r>
          </a:p>
          <a:p>
            <a:r>
              <a:rPr lang="pt-BR" sz="2500" dirty="0"/>
              <a:t>Barramento de dados: enviar e receber dados entre memória e periféricos.</a:t>
            </a:r>
          </a:p>
          <a:p>
            <a:r>
              <a:rPr lang="pt-BR" sz="2500" dirty="0"/>
              <a:t>Barramento de endereços: identificar qual interface deseja transmitir ou receber dados.</a:t>
            </a:r>
          </a:p>
          <a:p>
            <a:r>
              <a:rPr lang="pt-BR" sz="2500" dirty="0"/>
              <a:t>Barramento de controle: controla o trafego de dados. 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00343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Barramentos ou Slots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98" y="3335867"/>
            <a:ext cx="3520745" cy="21185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0" y="3472685"/>
            <a:ext cx="3977985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57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Barramento ISA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ISA: </a:t>
            </a:r>
            <a:r>
              <a:rPr lang="pt-BR" sz="2500" dirty="0" err="1"/>
              <a:t>Industry</a:t>
            </a:r>
            <a:r>
              <a:rPr lang="pt-BR" sz="2500" dirty="0"/>
              <a:t> Standard </a:t>
            </a:r>
            <a:r>
              <a:rPr lang="pt-BR" sz="2500" dirty="0" err="1"/>
              <a:t>Architecture</a:t>
            </a:r>
            <a:r>
              <a:rPr lang="pt-BR" sz="2500" dirty="0"/>
              <a:t>. </a:t>
            </a:r>
          </a:p>
          <a:p>
            <a:r>
              <a:rPr lang="pt-BR" sz="2500" dirty="0"/>
              <a:t>é um padrão não mais utilizado, sendo encontrado apenas em computadores antigos. Seu aparecimento se deu na época do IBM PC. </a:t>
            </a:r>
          </a:p>
          <a:p>
            <a:r>
              <a:rPr lang="pt-BR" sz="2500" dirty="0"/>
              <a:t>Inicialmente trabalhava com 8 bits, depois 16.</a:t>
            </a:r>
          </a:p>
          <a:p>
            <a:r>
              <a:rPr lang="pt-BR" sz="2500" dirty="0"/>
              <a:t>Trabalhava com uma média de transmissão de 5Mb, podendo ter picos de 8 Mb. 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72501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Barramento PCI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PCI: </a:t>
            </a:r>
            <a:r>
              <a:rPr lang="pt-BR" sz="2500" dirty="0" err="1"/>
              <a:t>Peripheral</a:t>
            </a:r>
            <a:r>
              <a:rPr lang="pt-BR" sz="2500" dirty="0"/>
              <a:t> </a:t>
            </a:r>
            <a:r>
              <a:rPr lang="pt-BR" sz="2500" dirty="0" err="1"/>
              <a:t>Component</a:t>
            </a:r>
            <a:r>
              <a:rPr lang="pt-BR" sz="2500" dirty="0"/>
              <a:t> </a:t>
            </a:r>
            <a:r>
              <a:rPr lang="pt-BR" sz="2500" dirty="0" err="1"/>
              <a:t>Interconnect</a:t>
            </a:r>
            <a:r>
              <a:rPr lang="pt-BR" sz="2500" dirty="0"/>
              <a:t>.</a:t>
            </a:r>
          </a:p>
          <a:p>
            <a:r>
              <a:rPr lang="pt-BR" sz="2500" dirty="0"/>
              <a:t>Foi criado para substituir o antigo barramento ISA, em 1992.</a:t>
            </a:r>
          </a:p>
          <a:p>
            <a:r>
              <a:rPr lang="pt-BR" sz="2500" dirty="0"/>
              <a:t>Opera com 32 ou 64 bits.</a:t>
            </a:r>
          </a:p>
          <a:p>
            <a:r>
              <a:rPr lang="pt-BR" sz="2500" dirty="0"/>
              <a:t>Transferência de até 132 Mb.</a:t>
            </a:r>
          </a:p>
          <a:p>
            <a:r>
              <a:rPr lang="pt-BR" sz="2500" dirty="0"/>
              <a:t>Possui suporte </a:t>
            </a:r>
            <a:r>
              <a:rPr lang="pt-BR" sz="2500" dirty="0" err="1"/>
              <a:t>PlugAndPlay</a:t>
            </a:r>
            <a:r>
              <a:rPr lang="pt-BR" sz="2500" dirty="0"/>
              <a:t>.</a:t>
            </a:r>
          </a:p>
          <a:p>
            <a:r>
              <a:rPr lang="pt-BR" sz="2500" dirty="0"/>
              <a:t>Usado para conectar placas de áudio, rede e vídeo.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66950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Barramentos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Outros padrões:</a:t>
            </a:r>
          </a:p>
          <a:p>
            <a:r>
              <a:rPr lang="pt-BR" sz="2500" dirty="0"/>
              <a:t>PCI-Express (Atual).</a:t>
            </a:r>
          </a:p>
          <a:p>
            <a:r>
              <a:rPr lang="pt-BR" sz="2500" dirty="0"/>
              <a:t>AGP.</a:t>
            </a:r>
          </a:p>
          <a:p>
            <a:r>
              <a:rPr lang="pt-BR" sz="2500" dirty="0"/>
              <a:t>AMR, CNR e ACR.</a:t>
            </a:r>
          </a:p>
          <a:p>
            <a:r>
              <a:rPr lang="pt-BR" sz="2500" dirty="0"/>
              <a:t>VESA, MCA e EISA.</a:t>
            </a:r>
          </a:p>
          <a:p>
            <a:r>
              <a:rPr lang="pt-BR" sz="2500" dirty="0"/>
              <a:t>E outros....</a:t>
            </a:r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55019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Chipset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Conjunto de componentes eletrônicos, em um circuito integrado que gerencia o fluxo de dados entre o processador, memoria e periféricos.</a:t>
            </a:r>
          </a:p>
          <a:p>
            <a:r>
              <a:rPr lang="pt-BR" sz="2500" dirty="0"/>
              <a:t>Também controla os circuitos de IDE, controles de DMA e de interrupções.</a:t>
            </a:r>
          </a:p>
          <a:p>
            <a:r>
              <a:rPr lang="pt-BR" sz="2500" dirty="0"/>
              <a:t>Dividido em polo norte e sul.</a:t>
            </a:r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99" y="4815319"/>
            <a:ext cx="1461030" cy="11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89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Chipset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Polo norte:</a:t>
            </a:r>
          </a:p>
          <a:p>
            <a:r>
              <a:rPr lang="pt-BR" sz="2500" dirty="0"/>
              <a:t>Faz a comunicação do processador com as memórias.</a:t>
            </a:r>
          </a:p>
          <a:p>
            <a:r>
              <a:rPr lang="pt-BR" sz="2500" dirty="0"/>
              <a:t>Polo sul:</a:t>
            </a:r>
          </a:p>
          <a:p>
            <a:r>
              <a:rPr lang="pt-BR" sz="2500" dirty="0"/>
              <a:t>Faz a comunicação do processador com a BIOS e controla o USB, disquete (conhecem?), mouse, teclado e outros...</a:t>
            </a:r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0438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BIOS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BIOS (bicho ignorante operando um sistema) (Basic Input/Output System).</a:t>
            </a:r>
          </a:p>
          <a:p>
            <a:r>
              <a:rPr lang="pt-BR" sz="2500" dirty="0"/>
              <a:t>É um programa que fica armazenado em um chip de memória ROM, que é responsável principalmente pela inicialização do computador e reconhecimento dos componentes ligados a ele.</a:t>
            </a:r>
          </a:p>
          <a:p>
            <a:endParaRPr lang="pt-BR" sz="2500" dirty="0"/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64" y="889363"/>
            <a:ext cx="1889924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95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Soquete de processador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Encaixe da placa mãe para conexão do processador.</a:t>
            </a:r>
          </a:p>
          <a:p>
            <a:r>
              <a:rPr lang="pt-BR" sz="2500" dirty="0"/>
              <a:t>Existem dois tipos de processadores, </a:t>
            </a:r>
            <a:r>
              <a:rPr lang="pt-BR" sz="2500" dirty="0" err="1"/>
              <a:t>intel</a:t>
            </a:r>
            <a:r>
              <a:rPr lang="pt-BR" sz="2500" dirty="0"/>
              <a:t> e AMD, e as placas mães possuem compatibilidade apenas com um desses padrões. </a:t>
            </a:r>
          </a:p>
          <a:p>
            <a:endParaRPr lang="pt-BR" sz="2500" dirty="0"/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60" y="4622230"/>
            <a:ext cx="3657600" cy="175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88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Conector de fonte.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Pode variar de acordo com a fonte e o modelo da placa (padrão AT e ATX).</a:t>
            </a:r>
          </a:p>
          <a:p>
            <a:r>
              <a:rPr lang="pt-BR" sz="2500" dirty="0"/>
              <a:t>Enviam energia para a placa mãe. </a:t>
            </a:r>
          </a:p>
          <a:p>
            <a:endParaRPr lang="pt-BR" sz="2500" dirty="0"/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61" y="4260590"/>
            <a:ext cx="2223273" cy="16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4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A base de tudo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Também conhecida por MOTHERBOARD.</a:t>
            </a:r>
          </a:p>
          <a:p>
            <a:r>
              <a:rPr lang="pt-BR" sz="2500" dirty="0"/>
              <a:t>Todos os componentes do computador estão ligadas a ela.</a:t>
            </a:r>
          </a:p>
          <a:p>
            <a:r>
              <a:rPr lang="pt-BR" sz="2500" dirty="0"/>
              <a:t>Ela tem esse nome pois</a:t>
            </a:r>
            <a:r>
              <a:rPr lang="pt-BR" sz="2400" dirty="0"/>
              <a:t> ela funciona como o centro de suporte para todo o funcionamento do computador.</a:t>
            </a:r>
          </a:p>
          <a:p>
            <a:r>
              <a:rPr lang="pt-BR" sz="2400" dirty="0"/>
              <a:t>Quem já não teve um problema e recorreu a mãe...</a:t>
            </a:r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218145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Soquete de Memória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Conector da memória RAM a placa.</a:t>
            </a:r>
          </a:p>
          <a:p>
            <a:r>
              <a:rPr lang="pt-BR" sz="2500" dirty="0"/>
              <a:t>Pode ser de várias tecnologias DDR 2, 3, 4 ou 5.</a:t>
            </a:r>
          </a:p>
          <a:p>
            <a:r>
              <a:rPr lang="pt-BR" sz="2500" dirty="0"/>
              <a:t>A placa possui apenas um padrão. </a:t>
            </a:r>
          </a:p>
          <a:p>
            <a:endParaRPr lang="pt-BR" sz="2500" dirty="0"/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090" y="4468379"/>
            <a:ext cx="2906680" cy="2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9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Resumo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endParaRPr lang="pt-BR" sz="2500" dirty="0"/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20652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Resumo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Conector da memória RAM a placa.</a:t>
            </a:r>
          </a:p>
          <a:p>
            <a:r>
              <a:rPr lang="pt-BR" sz="2500" dirty="0"/>
              <a:t>Pode ser de várias tecnologias DDR 2, 3, 4 ou 5.</a:t>
            </a:r>
          </a:p>
          <a:p>
            <a:r>
              <a:rPr lang="pt-BR" sz="2500" dirty="0"/>
              <a:t>A placa possui apenas um padrão. </a:t>
            </a:r>
          </a:p>
          <a:p>
            <a:endParaRPr lang="pt-BR" sz="2500" dirty="0"/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0" y="328910"/>
            <a:ext cx="7586990" cy="63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3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Cabeamento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Tipos de cabos, entradas e conexões do computador.</a:t>
            </a:r>
          </a:p>
          <a:p>
            <a:r>
              <a:rPr lang="pt-BR" sz="2500" dirty="0"/>
              <a:t>Quais meu computado tem?</a:t>
            </a:r>
          </a:p>
          <a:p>
            <a:r>
              <a:rPr lang="pt-BR" sz="2500" dirty="0"/>
              <a:t>Posso adicionar mais?</a:t>
            </a:r>
          </a:p>
          <a:p>
            <a:r>
              <a:rPr lang="pt-BR" sz="2500" dirty="0"/>
              <a:t>Qual é o melhor?</a:t>
            </a:r>
          </a:p>
          <a:p>
            <a:endParaRPr lang="pt-BR" sz="2500" dirty="0"/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163734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Cabos de vídeo: VGA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VGA – </a:t>
            </a:r>
            <a:r>
              <a:rPr lang="pt-BR" sz="2500" dirty="0" err="1"/>
              <a:t>Video</a:t>
            </a:r>
            <a:r>
              <a:rPr lang="pt-BR" sz="2500" dirty="0"/>
              <a:t> </a:t>
            </a:r>
            <a:r>
              <a:rPr lang="pt-BR" sz="2500" dirty="0" err="1"/>
              <a:t>Graphics</a:t>
            </a:r>
            <a:r>
              <a:rPr lang="pt-BR" sz="2500" dirty="0"/>
              <a:t> </a:t>
            </a:r>
            <a:r>
              <a:rPr lang="pt-BR" sz="2500" dirty="0" err="1"/>
              <a:t>Array</a:t>
            </a:r>
            <a:r>
              <a:rPr lang="pt-BR" sz="2500" dirty="0"/>
              <a:t>. Esse padrão de cabo é um dos mais comuns presentes na conexão de monitores, normalmente o modelo com essa entrada já vem incluso nas placas-mães.</a:t>
            </a:r>
          </a:p>
          <a:p>
            <a:r>
              <a:rPr lang="pt-BR" sz="2500" dirty="0"/>
              <a:t>Foi criado nos anos 80.</a:t>
            </a:r>
          </a:p>
          <a:p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02" y="4702721"/>
            <a:ext cx="2145169" cy="146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85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Cabos de vídeo: HDMI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HDMI – High-</a:t>
            </a:r>
            <a:r>
              <a:rPr lang="pt-BR" sz="2500" dirty="0" err="1"/>
              <a:t>Definition</a:t>
            </a:r>
            <a:r>
              <a:rPr lang="pt-BR" sz="2500" dirty="0"/>
              <a:t> </a:t>
            </a:r>
            <a:r>
              <a:rPr lang="pt-BR" sz="2500" dirty="0" err="1"/>
              <a:t>Multimedia</a:t>
            </a:r>
            <a:r>
              <a:rPr lang="pt-BR" sz="2500" dirty="0"/>
              <a:t> Interface. É um dos padrões mais conhecidos e utilizados nos dias atuais. Lançado no ano de 2003, esse cabo ganhou seu espaço, e ainda é muito utilizado, por conseguir fazer a transmissão de som e imagem, utilizando apenas um cabo.</a:t>
            </a:r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25" y="4995745"/>
            <a:ext cx="2390335" cy="128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62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Cabos de vídeo: DVI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DVI – Digital Visual Interface. Surgiu no de 1999 e se apresentou como sendo uma conexão totalmente digital que buscava otimizar a qualidade na transmissão de imagens. Possui uma entrada bem específica e de fácil reconhecimento.</a:t>
            </a:r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90" y="5016833"/>
            <a:ext cx="1869567" cy="10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26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Cabos de vídeo: DP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DP – </a:t>
            </a:r>
            <a:r>
              <a:rPr lang="pt-BR" sz="2500" dirty="0" err="1"/>
              <a:t>DisplayPort</a:t>
            </a:r>
            <a:r>
              <a:rPr lang="pt-BR" sz="2500" dirty="0"/>
              <a:t>. A conexão de cabo </a:t>
            </a:r>
            <a:r>
              <a:rPr lang="pt-BR" sz="2500" dirty="0" err="1"/>
              <a:t>DisplayPort</a:t>
            </a:r>
            <a:r>
              <a:rPr lang="pt-BR" sz="2500" dirty="0"/>
              <a:t> entrou no mercado como um grande concorrente do cabo HDMI, surgindo em 2006 foi buscando seu espaço, e em 2008,  recebeu um upgrade e desde então suporta a resolução máxima de 2560×1600 pixels, com cabo de 3 metros.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3" y="4952035"/>
            <a:ext cx="1580284" cy="116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40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Cabos de vídeo: RCA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RCA – Radio Corporation </a:t>
            </a:r>
            <a:r>
              <a:rPr lang="pt-BR" sz="2500" dirty="0" err="1"/>
              <a:t>of</a:t>
            </a:r>
            <a:r>
              <a:rPr lang="pt-BR" sz="2500" dirty="0"/>
              <a:t> </a:t>
            </a:r>
            <a:r>
              <a:rPr lang="pt-BR" sz="2500" dirty="0" err="1"/>
              <a:t>America</a:t>
            </a:r>
            <a:r>
              <a:rPr lang="pt-BR" sz="2500" dirty="0"/>
              <a:t>. Certamente você já se deparou com esse cara em algum momento ou lugar, pois ele é/era o cabo do Playstation 2 numa das pontas (a que conectava na TV). Inclusive, também é a conexão dos (quase extintos) aparelhos de DVDs (sim, até daquele que vinha com Karaokê junto) e vários outros equipamentos eletrônicos.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62" y="5243321"/>
            <a:ext cx="1892248" cy="15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71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Cabos de Alimentação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500" dirty="0"/>
              <a:t>Para que todo e qualquer equipamento eletrônico funcione, é preciso que receba energia e para isso também temos cabos para essa função. Atualmente eles vem no novo padrão (NBR 14136) de 3 pinos, sendo eles: Fase, Neutro e Terra (pino central). </a:t>
            </a:r>
          </a:p>
          <a:p>
            <a:r>
              <a:rPr lang="pt-BR" sz="2500" dirty="0"/>
              <a:t>Os plugues e orifícios possuem 4,8 mm de espessura e necessitam de um circuito elétrico específico. Nessas tomadas de 20A, a potência máxima permitida em 127 V é de 2540 W, e para 220 V, a potência máxima é de 4400 W.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377" y="193462"/>
            <a:ext cx="1573043" cy="25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7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A base de tudo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É considerada um dos elementos mais importantes do computador, pois tem como função permitir que o processador se comunique com todos os periféricos instalados. </a:t>
            </a:r>
          </a:p>
          <a:p>
            <a:r>
              <a:rPr lang="pt-BR" sz="2500" dirty="0"/>
              <a:t>Também encontramos nela os conectores de barramento PCI, chipset e os circuitos. 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49948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Cabos de Alimentação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500" dirty="0"/>
              <a:t>Para que todo e qualquer equipamento eletrônico funcione, é preciso que receba energia e para isso também temos cabos para essa função. Atualmente eles vem no novo padrão (NBR 14136) de 3 pinos, sendo eles: Fase, Neutro e Terra (pino central). </a:t>
            </a:r>
          </a:p>
          <a:p>
            <a:r>
              <a:rPr lang="pt-BR" sz="2500" dirty="0"/>
              <a:t>Os plugues e orifícios possuem 4,8 mm de espessura e necessitam de um circuito elétrico específico. Nessas tomadas de 20A, a potência máxima permitida em 127 V é de 2540 W, e para 220 V, a potência máxima é de 4400 W.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377" y="193462"/>
            <a:ext cx="1573043" cy="25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51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b="1" dirty="0"/>
              <a:t>Cabos de Conexão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500" dirty="0"/>
              <a:t>RJ-11. Esse tipo de conexão (discada) não é mais utilizada por conta de que a tecnologia se tornou obsoleta e foi substituída pela rede com e sem fio, mais avançadas e com maior confiabilidade na transferência de dados.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43" y="1269452"/>
            <a:ext cx="2165431" cy="11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11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b="1" dirty="0"/>
              <a:t>Cabos de Conexão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400" dirty="0"/>
              <a:t>O tipo de cabo para essa conexão é o</a:t>
            </a:r>
            <a:r>
              <a:rPr lang="pt-BR" sz="2400" b="1" dirty="0"/>
              <a:t> RJ45</a:t>
            </a:r>
            <a:r>
              <a:rPr lang="pt-BR" sz="2400" dirty="0"/>
              <a:t>, muito utilizado ainda hoje. Esse tipo de cabo, chamado </a:t>
            </a:r>
            <a:r>
              <a:rPr lang="pt-BR" sz="2400" i="1" dirty="0"/>
              <a:t>ethernet</a:t>
            </a:r>
            <a:r>
              <a:rPr lang="pt-BR" sz="2400" dirty="0"/>
              <a:t>, é constituído por 8 fios codificados por cores, compondo 4 pares de fios trançados, que podem ser configurados de acordo com a necessidade.</a:t>
            </a:r>
            <a:endParaRPr lang="pt-BR" sz="25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080" y="5080911"/>
            <a:ext cx="2084640" cy="15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58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b="1" dirty="0"/>
              <a:t>Cabos de transferência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400" dirty="0"/>
              <a:t>SATA – Serial </a:t>
            </a:r>
            <a:r>
              <a:rPr lang="pt-BR" sz="2400" dirty="0" err="1"/>
              <a:t>Advanced</a:t>
            </a:r>
            <a:r>
              <a:rPr lang="pt-BR" sz="2400" dirty="0"/>
              <a:t> Technology </a:t>
            </a:r>
            <a:r>
              <a:rPr lang="pt-BR" sz="2400" dirty="0" err="1"/>
              <a:t>Attachment</a:t>
            </a:r>
            <a:r>
              <a:rPr lang="pt-BR" sz="2400" dirty="0"/>
              <a:t>  Comumente utilizado em </a:t>
            </a:r>
            <a:r>
              <a:rPr lang="pt-BR" sz="2400" dirty="0" err="1"/>
              <a:t>HDDs</a:t>
            </a:r>
            <a:r>
              <a:rPr lang="pt-BR" sz="2400" dirty="0"/>
              <a:t>, </a:t>
            </a:r>
            <a:r>
              <a:rPr lang="pt-BR" sz="2400" dirty="0" err="1"/>
              <a:t>SSDs</a:t>
            </a:r>
            <a:r>
              <a:rPr lang="pt-BR" sz="2400" dirty="0"/>
              <a:t> e leitores de CD/DVD, está presente na conexão entre </a:t>
            </a:r>
            <a:r>
              <a:rPr lang="pt-BR" sz="2400" dirty="0" err="1"/>
              <a:t>placa-mãe</a:t>
            </a:r>
            <a:r>
              <a:rPr lang="pt-BR" sz="2400" dirty="0"/>
              <a:t> e esses componentes. Substituiu o cabo IDE, que era o antigo modelo utilizado na transferência de dados.</a:t>
            </a:r>
            <a:endParaRPr lang="pt-BR" sz="25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77" y="4830426"/>
            <a:ext cx="2434423" cy="15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04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b="1" dirty="0"/>
              <a:t>Cabos de transferência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400" dirty="0"/>
              <a:t>USB – Universal Serial Bus  Esse tipo de cabo é muito utilizado, seja na conexão de impressoras, celulares, câmeras e tantos outros acessórios que podem ser plugados no computador. Sua principal função é a transferência de dados.</a:t>
            </a:r>
          </a:p>
          <a:p>
            <a:endParaRPr lang="pt-BR" sz="2400" dirty="0"/>
          </a:p>
          <a:p>
            <a:endParaRPr lang="pt-BR" sz="25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669" y="1814499"/>
            <a:ext cx="1110101" cy="121625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597" y="4743068"/>
            <a:ext cx="5791702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08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b="1" dirty="0"/>
              <a:t>Cabos de transferência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33304"/>
          </a:xfrm>
        </p:spPr>
        <p:txBody>
          <a:bodyPr anchor="t">
            <a:normAutofit/>
          </a:bodyPr>
          <a:lstStyle/>
          <a:p>
            <a:r>
              <a:rPr lang="pt-BR" sz="2400" dirty="0"/>
              <a:t>Existe vários outros tipos de cabos.</a:t>
            </a:r>
          </a:p>
          <a:p>
            <a:r>
              <a:rPr lang="pt-BR" sz="2400" dirty="0"/>
              <a:t>Cada fabricante escolhe quais colocar em seus produtos.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67164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Padrões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Basicamente uma placa mãe possui dois padrões.</a:t>
            </a:r>
          </a:p>
          <a:p>
            <a:r>
              <a:rPr lang="pt-BR" sz="2500" dirty="0" err="1"/>
              <a:t>Onboard</a:t>
            </a:r>
            <a:endParaRPr lang="pt-BR" sz="2500" dirty="0"/>
          </a:p>
          <a:p>
            <a:r>
              <a:rPr lang="pt-BR" sz="2500" dirty="0" err="1"/>
              <a:t>Offboard</a:t>
            </a:r>
            <a:endParaRPr lang="pt-BR" sz="2500" dirty="0"/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7016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Padrões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r>
              <a:rPr lang="pt-BR" sz="2500" dirty="0"/>
              <a:t>Basicamente uma placa mãe possui dois padrões.</a:t>
            </a:r>
          </a:p>
          <a:p>
            <a:r>
              <a:rPr lang="pt-BR" sz="2500" dirty="0" err="1"/>
              <a:t>Onboard</a:t>
            </a:r>
            <a:r>
              <a:rPr lang="pt-BR" sz="2500" dirty="0"/>
              <a:t>: Dispositivos que já vem soldados diretamente na placa.</a:t>
            </a:r>
          </a:p>
          <a:p>
            <a:endParaRPr lang="pt-BR" sz="2500" dirty="0"/>
          </a:p>
          <a:p>
            <a:r>
              <a:rPr lang="pt-BR" sz="2500" dirty="0" err="1"/>
              <a:t>Offboard</a:t>
            </a:r>
            <a:r>
              <a:rPr lang="pt-BR" sz="2500" dirty="0"/>
              <a:t>: Dispositivos que são adicionados à placa através dos slots de expansão.</a:t>
            </a:r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5332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</a:t>
            </a:r>
            <a:r>
              <a:rPr lang="pt-BR" sz="5400" dirty="0" err="1"/>
              <a:t>OnBoard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00" y="3014134"/>
            <a:ext cx="8024555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</a:t>
            </a:r>
            <a:r>
              <a:rPr lang="pt-BR" sz="5400" dirty="0" err="1"/>
              <a:t>OffBoard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22" y="2492116"/>
            <a:ext cx="4495632" cy="3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58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Placa Mãe: </a:t>
            </a:r>
            <a:r>
              <a:rPr lang="pt-BR" sz="5400" dirty="0" err="1"/>
              <a:t>OffBoard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/>
          </a:bodyPr>
          <a:lstStyle/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84" y="2477058"/>
            <a:ext cx="3063284" cy="138823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50" y="2487470"/>
            <a:ext cx="2767542" cy="16967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691" y="4025468"/>
            <a:ext cx="3140228" cy="23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51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1583</TotalTime>
  <Words>1720</Words>
  <Application>Microsoft Office PowerPoint</Application>
  <PresentationFormat>Apresentação na tela (4:3)</PresentationFormat>
  <Paragraphs>169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do Office</vt:lpstr>
      <vt:lpstr>FUNDAMENTOS DE INFORMÁTICA</vt:lpstr>
      <vt:lpstr>Placa-Mãe</vt:lpstr>
      <vt:lpstr>Placa Mãe: A base de tudo</vt:lpstr>
      <vt:lpstr>Placa Mãe: A base de tudo</vt:lpstr>
      <vt:lpstr>Placa Mãe: Padrões</vt:lpstr>
      <vt:lpstr>Placa Mãe: Padrões</vt:lpstr>
      <vt:lpstr>Placa Mãe: OnBoard</vt:lpstr>
      <vt:lpstr>Placa Mãe: OffBoard</vt:lpstr>
      <vt:lpstr>Placa Mãe: OffBoard</vt:lpstr>
      <vt:lpstr>Placa Mãe: Padrões</vt:lpstr>
      <vt:lpstr>Placa Mãe: Tipos</vt:lpstr>
      <vt:lpstr>Placa Mãe: Tipos</vt:lpstr>
      <vt:lpstr>Placa Mãe: Tipos</vt:lpstr>
      <vt:lpstr>Placa Mãe: Tipos</vt:lpstr>
      <vt:lpstr>Placa Mãe: Tipos</vt:lpstr>
      <vt:lpstr>Placa Mãe: Tipos</vt:lpstr>
      <vt:lpstr>Placa Mãe: Tipos</vt:lpstr>
      <vt:lpstr>Placa Mãe: Barramentos ou Slots</vt:lpstr>
      <vt:lpstr>Placa Mãe: Barramentos ou Slots</vt:lpstr>
      <vt:lpstr>Placa Mãe: Barramentos ou Slots</vt:lpstr>
      <vt:lpstr>Placa Mãe: Barramentos ou Slots</vt:lpstr>
      <vt:lpstr>Placa Mãe: Barramento ISA</vt:lpstr>
      <vt:lpstr>Placa Mãe: Barramento PCI</vt:lpstr>
      <vt:lpstr>Placa Mãe: Barramentos</vt:lpstr>
      <vt:lpstr>Placa Mãe: Chipset</vt:lpstr>
      <vt:lpstr>Placa Mãe: Chipset</vt:lpstr>
      <vt:lpstr>Placa Mãe: BIOS</vt:lpstr>
      <vt:lpstr>Placa Mãe: Soquete de processador</vt:lpstr>
      <vt:lpstr>Placa Mãe: Conector de fonte.</vt:lpstr>
      <vt:lpstr>Placa Mãe: Soquete de Memória</vt:lpstr>
      <vt:lpstr>Placa Mãe: Resumo</vt:lpstr>
      <vt:lpstr>Placa Mãe: Resumo</vt:lpstr>
      <vt:lpstr>Cabeamento</vt:lpstr>
      <vt:lpstr>Cabos de vídeo: VGA</vt:lpstr>
      <vt:lpstr>Cabos de vídeo: HDMI </vt:lpstr>
      <vt:lpstr>Cabos de vídeo: DVI</vt:lpstr>
      <vt:lpstr>Cabos de vídeo: DP</vt:lpstr>
      <vt:lpstr>Cabos de vídeo: RCA</vt:lpstr>
      <vt:lpstr>Cabos de Alimentação</vt:lpstr>
      <vt:lpstr>Cabos de Alimentação</vt:lpstr>
      <vt:lpstr>Cabos de Conexão</vt:lpstr>
      <vt:lpstr>Cabos de Conexão</vt:lpstr>
      <vt:lpstr>Cabos de transferência de dados</vt:lpstr>
      <vt:lpstr>Cabos de transferência de dados</vt:lpstr>
      <vt:lpstr>Cabos de transferência de dados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Circuitos lógicos combinacionais e sequenciais</dc:title>
  <dc:creator>Matheus</dc:creator>
  <cp:lastModifiedBy>BDZ Gamer11</cp:lastModifiedBy>
  <cp:revision>55</cp:revision>
  <dcterms:created xsi:type="dcterms:W3CDTF">2023-01-24T23:29:32Z</dcterms:created>
  <dcterms:modified xsi:type="dcterms:W3CDTF">2023-10-06T22:16:52Z</dcterms:modified>
</cp:coreProperties>
</file>